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68" r:id="rId5"/>
    <p:sldId id="437" r:id="rId6"/>
    <p:sldId id="436" r:id="rId7"/>
    <p:sldId id="438" r:id="rId8"/>
    <p:sldId id="474" r:id="rId9"/>
    <p:sldId id="452" r:id="rId10"/>
    <p:sldId id="472" r:id="rId11"/>
    <p:sldId id="483" r:id="rId12"/>
    <p:sldId id="473" r:id="rId13"/>
    <p:sldId id="475" r:id="rId14"/>
    <p:sldId id="476" r:id="rId15"/>
    <p:sldId id="479" r:id="rId16"/>
    <p:sldId id="480" r:id="rId17"/>
    <p:sldId id="481" r:id="rId18"/>
    <p:sldId id="477" r:id="rId19"/>
    <p:sldId id="482" r:id="rId20"/>
    <p:sldId id="471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70A432-0613-4CE0-8E0F-176751BDD557}" v="4" dt="2024-01-16T09:23:59.5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288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2933e1d2-70ff-47b3-ad61-d61e32fda646" providerId="ADAL" clId="{1B70A432-0613-4CE0-8E0F-176751BDD557}"/>
    <pc:docChg chg="undo custSel addSld modSld">
      <pc:chgData name="Stijn Weijermars" userId="2933e1d2-70ff-47b3-ad61-d61e32fda646" providerId="ADAL" clId="{1B70A432-0613-4CE0-8E0F-176751BDD557}" dt="2024-01-16T09:30:03.687" v="77" actId="20577"/>
      <pc:docMkLst>
        <pc:docMk/>
      </pc:docMkLst>
      <pc:sldChg chg="modSp mod">
        <pc:chgData name="Stijn Weijermars" userId="2933e1d2-70ff-47b3-ad61-d61e32fda646" providerId="ADAL" clId="{1B70A432-0613-4CE0-8E0F-176751BDD557}" dt="2024-01-16T09:16:04.140" v="7" actId="20577"/>
        <pc:sldMkLst>
          <pc:docMk/>
          <pc:sldMk cId="3878736986" sldId="268"/>
        </pc:sldMkLst>
        <pc:spChg chg="mod">
          <ac:chgData name="Stijn Weijermars" userId="2933e1d2-70ff-47b3-ad61-d61e32fda646" providerId="ADAL" clId="{1B70A432-0613-4CE0-8E0F-176751BDD557}" dt="2024-01-16T09:16:04.140" v="7" actId="20577"/>
          <ac:spMkLst>
            <pc:docMk/>
            <pc:sldMk cId="3878736986" sldId="268"/>
            <ac:spMk id="8" creationId="{BBD7C9EE-C66F-4B59-9527-5D3C27382E5E}"/>
          </ac:spMkLst>
        </pc:spChg>
      </pc:sldChg>
      <pc:sldChg chg="modSp mod">
        <pc:chgData name="Stijn Weijermars" userId="2933e1d2-70ff-47b3-ad61-d61e32fda646" providerId="ADAL" clId="{1B70A432-0613-4CE0-8E0F-176751BDD557}" dt="2024-01-16T09:30:03.687" v="77" actId="20577"/>
        <pc:sldMkLst>
          <pc:docMk/>
          <pc:sldMk cId="174167067" sldId="471"/>
        </pc:sldMkLst>
        <pc:spChg chg="mod">
          <ac:chgData name="Stijn Weijermars" userId="2933e1d2-70ff-47b3-ad61-d61e32fda646" providerId="ADAL" clId="{1B70A432-0613-4CE0-8E0F-176751BDD557}" dt="2024-01-16T09:30:03.687" v="77" actId="20577"/>
          <ac:spMkLst>
            <pc:docMk/>
            <pc:sldMk cId="174167067" sldId="471"/>
            <ac:spMk id="3" creationId="{74D6989F-F621-B1A9-1346-50E157E141DB}"/>
          </ac:spMkLst>
        </pc:spChg>
      </pc:sldChg>
      <pc:sldChg chg="addSp delSp modSp mod">
        <pc:chgData name="Stijn Weijermars" userId="2933e1d2-70ff-47b3-ad61-d61e32fda646" providerId="ADAL" clId="{1B70A432-0613-4CE0-8E0F-176751BDD557}" dt="2024-01-16T09:20:59.966" v="20" actId="1076"/>
        <pc:sldMkLst>
          <pc:docMk/>
          <pc:sldMk cId="4085006775" sldId="472"/>
        </pc:sldMkLst>
        <pc:spChg chg="add del">
          <ac:chgData name="Stijn Weijermars" userId="2933e1d2-70ff-47b3-ad61-d61e32fda646" providerId="ADAL" clId="{1B70A432-0613-4CE0-8E0F-176751BDD557}" dt="2024-01-16T09:19:38.034" v="10" actId="478"/>
          <ac:spMkLst>
            <pc:docMk/>
            <pc:sldMk cId="4085006775" sldId="472"/>
            <ac:spMk id="7" creationId="{6268B151-6E61-C1B9-52E9-01E6F8A52D9B}"/>
          </ac:spMkLst>
        </pc:spChg>
        <pc:picChg chg="mod">
          <ac:chgData name="Stijn Weijermars" userId="2933e1d2-70ff-47b3-ad61-d61e32fda646" providerId="ADAL" clId="{1B70A432-0613-4CE0-8E0F-176751BDD557}" dt="2024-01-16T09:20:59.966" v="20" actId="1076"/>
          <ac:picMkLst>
            <pc:docMk/>
            <pc:sldMk cId="4085006775" sldId="472"/>
            <ac:picMk id="10" creationId="{3A9D1B5C-1135-C429-D449-F88D8BA832B1}"/>
          </ac:picMkLst>
        </pc:picChg>
        <pc:picChg chg="add del mod">
          <ac:chgData name="Stijn Weijermars" userId="2933e1d2-70ff-47b3-ad61-d61e32fda646" providerId="ADAL" clId="{1B70A432-0613-4CE0-8E0F-176751BDD557}" dt="2024-01-16T09:20:45.496" v="16" actId="21"/>
          <ac:picMkLst>
            <pc:docMk/>
            <pc:sldMk cId="4085006775" sldId="472"/>
            <ac:picMk id="11" creationId="{A821A4D6-0FF4-E4C7-1BAD-0536F09189F7}"/>
          </ac:picMkLst>
        </pc:picChg>
        <pc:picChg chg="del">
          <ac:chgData name="Stijn Weijermars" userId="2933e1d2-70ff-47b3-ad61-d61e32fda646" providerId="ADAL" clId="{1B70A432-0613-4CE0-8E0F-176751BDD557}" dt="2024-01-16T09:20:57.582" v="19" actId="478"/>
          <ac:picMkLst>
            <pc:docMk/>
            <pc:sldMk cId="4085006775" sldId="472"/>
            <ac:picMk id="12" creationId="{A821A4D6-0FF4-E4C7-1BAD-0536F09189F7}"/>
          </ac:picMkLst>
        </pc:picChg>
      </pc:sldChg>
      <pc:sldChg chg="delSp mod">
        <pc:chgData name="Stijn Weijermars" userId="2933e1d2-70ff-47b3-ad61-d61e32fda646" providerId="ADAL" clId="{1B70A432-0613-4CE0-8E0F-176751BDD557}" dt="2024-01-16T09:24:19.022" v="28" actId="478"/>
        <pc:sldMkLst>
          <pc:docMk/>
          <pc:sldMk cId="2262649939" sldId="477"/>
        </pc:sldMkLst>
        <pc:spChg chg="del">
          <ac:chgData name="Stijn Weijermars" userId="2933e1d2-70ff-47b3-ad61-d61e32fda646" providerId="ADAL" clId="{1B70A432-0613-4CE0-8E0F-176751BDD557}" dt="2024-01-16T09:24:19.022" v="28" actId="478"/>
          <ac:spMkLst>
            <pc:docMk/>
            <pc:sldMk cId="2262649939" sldId="477"/>
            <ac:spMk id="13" creationId="{040D0B15-D523-1F70-742C-F6A6DF28DEC0}"/>
          </ac:spMkLst>
        </pc:spChg>
      </pc:sldChg>
      <pc:sldChg chg="delSp modSp mod">
        <pc:chgData name="Stijn Weijermars" userId="2933e1d2-70ff-47b3-ad61-d61e32fda646" providerId="ADAL" clId="{1B70A432-0613-4CE0-8E0F-176751BDD557}" dt="2024-01-16T09:24:02.791" v="27" actId="478"/>
        <pc:sldMkLst>
          <pc:docMk/>
          <pc:sldMk cId="3621789623" sldId="480"/>
        </pc:sldMkLst>
        <pc:spChg chg="del">
          <ac:chgData name="Stijn Weijermars" userId="2933e1d2-70ff-47b3-ad61-d61e32fda646" providerId="ADAL" clId="{1B70A432-0613-4CE0-8E0F-176751BDD557}" dt="2024-01-16T09:24:02.791" v="27" actId="478"/>
          <ac:spMkLst>
            <pc:docMk/>
            <pc:sldMk cId="3621789623" sldId="480"/>
            <ac:spMk id="2" creationId="{2FC97BFB-FF82-EE3A-9173-9530B34EE349}"/>
          </ac:spMkLst>
        </pc:spChg>
        <pc:picChg chg="mod">
          <ac:chgData name="Stijn Weijermars" userId="2933e1d2-70ff-47b3-ad61-d61e32fda646" providerId="ADAL" clId="{1B70A432-0613-4CE0-8E0F-176751BDD557}" dt="2024-01-16T09:23:59.528" v="26" actId="1076"/>
          <ac:picMkLst>
            <pc:docMk/>
            <pc:sldMk cId="3621789623" sldId="480"/>
            <ac:picMk id="1026" creationId="{2E00373C-6696-94E3-76F1-E0F86A11C8DE}"/>
          </ac:picMkLst>
        </pc:picChg>
      </pc:sldChg>
      <pc:sldChg chg="addSp delSp modSp new mod">
        <pc:chgData name="Stijn Weijermars" userId="2933e1d2-70ff-47b3-ad61-d61e32fda646" providerId="ADAL" clId="{1B70A432-0613-4CE0-8E0F-176751BDD557}" dt="2024-01-16T09:22:48.822" v="24" actId="1076"/>
        <pc:sldMkLst>
          <pc:docMk/>
          <pc:sldMk cId="3569674742" sldId="483"/>
        </pc:sldMkLst>
        <pc:spChg chg="del">
          <ac:chgData name="Stijn Weijermars" userId="2933e1d2-70ff-47b3-ad61-d61e32fda646" providerId="ADAL" clId="{1B70A432-0613-4CE0-8E0F-176751BDD557}" dt="2024-01-16T09:20:53.819" v="18"/>
          <ac:spMkLst>
            <pc:docMk/>
            <pc:sldMk cId="3569674742" sldId="483"/>
            <ac:spMk id="3" creationId="{420AE75E-C9F0-05CF-5E21-F64F06697481}"/>
          </ac:spMkLst>
        </pc:spChg>
        <pc:picChg chg="add mod">
          <ac:chgData name="Stijn Weijermars" userId="2933e1d2-70ff-47b3-ad61-d61e32fda646" providerId="ADAL" clId="{1B70A432-0613-4CE0-8E0F-176751BDD557}" dt="2024-01-16T09:22:42.472" v="21" actId="14100"/>
          <ac:picMkLst>
            <pc:docMk/>
            <pc:sldMk cId="3569674742" sldId="483"/>
            <ac:picMk id="7" creationId="{4B9D1A54-A0DF-F13B-3E16-2DAC6390DD3C}"/>
          </ac:picMkLst>
        </pc:picChg>
        <pc:picChg chg="add mod">
          <ac:chgData name="Stijn Weijermars" userId="2933e1d2-70ff-47b3-ad61-d61e32fda646" providerId="ADAL" clId="{1B70A432-0613-4CE0-8E0F-176751BDD557}" dt="2024-01-16T09:22:48.822" v="24" actId="1076"/>
          <ac:picMkLst>
            <pc:docMk/>
            <pc:sldMk cId="3569674742" sldId="483"/>
            <ac:picMk id="9" creationId="{30E212E2-169F-54B1-1DFC-F1B0DD02847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9882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16-1-2024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16-1-2024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16-1-2024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16-1-2024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16-1-2024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  <a:p>
            <a:pPr lvl="5"/>
            <a:r>
              <a:rPr lang="nl-NL" noProof="0"/>
              <a:t>Zesde niveau</a:t>
            </a:r>
          </a:p>
          <a:p>
            <a:pPr lvl="6"/>
            <a:r>
              <a:rPr lang="nl-NL" noProof="0"/>
              <a:t>Zevende niveau - Subtitel</a:t>
            </a:r>
          </a:p>
          <a:p>
            <a:pPr lvl="7"/>
            <a:r>
              <a:rPr lang="nl-NL" noProof="0"/>
              <a:t>Achtste niveau - Subtitel</a:t>
            </a:r>
          </a:p>
          <a:p>
            <a:pPr lvl="8"/>
            <a:r>
              <a:rPr lang="nl-NL" noProof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16-1-2024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16-1-2024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16-1-2024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16-1-2024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16-1-2024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16-1-2024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  <a:p>
            <a:pPr lvl="5"/>
            <a:r>
              <a:rPr lang="nl-NL" noProof="0"/>
              <a:t>Zesde niveau</a:t>
            </a:r>
          </a:p>
          <a:p>
            <a:pPr lvl="6"/>
            <a:r>
              <a:rPr lang="nl-NL" noProof="0"/>
              <a:t>Zevende niveau - Subtitel</a:t>
            </a:r>
          </a:p>
          <a:p>
            <a:pPr lvl="7"/>
            <a:r>
              <a:rPr lang="nl-NL" noProof="0"/>
              <a:t>Achtste niveau - Subtitel</a:t>
            </a:r>
          </a:p>
          <a:p>
            <a:pPr lvl="8"/>
            <a:r>
              <a:rPr lang="nl-NL" noProof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16-1-2024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16-1-2024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16-1-2024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16-1-2024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16-1-2024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16-1-2024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16-1-2024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16-1-2024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16-1-2024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16-1-2024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16-1-2024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/>
                <a:t>Derde niveau</a:t>
              </a:r>
            </a:p>
            <a:p>
              <a:pPr marL="0" lvl="3"/>
              <a:r>
                <a:rPr lang="nl-NL" b="1" noProof="0"/>
                <a:t>Vierde niveau</a:t>
              </a:r>
            </a:p>
            <a:p>
              <a:pPr marL="0" lvl="4"/>
              <a:r>
                <a:rPr lang="nl-NL" noProof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/>
                <a:t>Achtste niveau - Subtitel</a:t>
              </a:r>
            </a:p>
            <a:p>
              <a:pPr marL="0" lvl="8"/>
              <a:r>
                <a:rPr lang="nl-NL" noProof="0"/>
                <a:t>Negende Niveau</a:t>
              </a:r>
            </a:p>
            <a:p>
              <a:endParaRPr lang="nl-NL" noProof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16-1-2024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16-1-2024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16-1-2024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16-1-2024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16-1-2024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16-1-2024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16-1-2024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  <a:p>
            <a:pPr lvl="5"/>
            <a:r>
              <a:rPr lang="nl-NL" noProof="0"/>
              <a:t>Zesde niveau</a:t>
            </a:r>
          </a:p>
          <a:p>
            <a:pPr lvl="6"/>
            <a:r>
              <a:rPr lang="nl-NL" noProof="0"/>
              <a:t>Zevende niveau - Subtitel</a:t>
            </a:r>
          </a:p>
          <a:p>
            <a:pPr lvl="7"/>
            <a:r>
              <a:rPr lang="nl-NL" noProof="0"/>
              <a:t>Achtste niveau - Subtitel</a:t>
            </a:r>
          </a:p>
          <a:p>
            <a:pPr lvl="8"/>
            <a:r>
              <a:rPr lang="nl-NL" noProof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16-1-2024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B5FC2221-6673-460E-9932-4480AF37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E8004E6F-5AE4-469B-A1C6-E8A716547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dirty="0"/>
              <a:t>Water &amp; Energie De wereld en ik</a:t>
            </a:r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BBD7C9EE-C66F-4B59-9527-5D3C27382E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r>
              <a:rPr lang="nl-NL" dirty="0"/>
              <a:t>16-01-2024</a:t>
            </a:r>
          </a:p>
        </p:txBody>
      </p:sp>
      <p:sp>
        <p:nvSpPr>
          <p:cNvPr id="2" name="Ondertitel 1">
            <a:extLst>
              <a:ext uri="{FF2B5EF4-FFF2-40B4-BE49-F238E27FC236}">
                <a16:creationId xmlns:a16="http://schemas.microsoft.com/office/drawing/2014/main" id="{9AB00E9D-FE5B-4000-93AD-A5933085A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nl-NL" dirty="0"/>
              <a:t>IBS De wereld en ik </a:t>
            </a:r>
          </a:p>
          <a:p>
            <a:r>
              <a:rPr lang="nl-NL" dirty="0"/>
              <a:t>Les 6 Luchtkwaliteit en Energie</a:t>
            </a:r>
            <a:endParaRPr lang="nl-NL" dirty="0">
              <a:cs typeface="Arial"/>
            </a:endParaRP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3F2503CA-BD50-40D9-B48F-71457F24A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/>
          <a:lstStyle/>
          <a:p>
            <a:r>
              <a:rPr lang="nl-NL" sz="5400"/>
              <a:t>Naar veerkrachtige steden </a:t>
            </a:r>
          </a:p>
        </p:txBody>
      </p:sp>
    </p:spTree>
    <p:extLst>
      <p:ext uri="{BB962C8B-B14F-4D97-AF65-F5344CB8AC3E}">
        <p14:creationId xmlns:p14="http://schemas.microsoft.com/office/powerpoint/2010/main" val="3878736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0327F2-EEA1-8341-3107-41E1E6D90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Maatregelen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FA6D64-E2D7-9D67-EBEC-703012E29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16-1-2024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9CB0A0-17EC-D852-1DA6-62CE8E39B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9AA35A-CC80-522E-027F-865CBC105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10</a:t>
            </a:fld>
            <a:endParaRPr lang="nl-NL" noProof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7C92F81-0306-B957-E669-31A35D06F2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72" t="5276" r="12076" b="11004"/>
          <a:stretch/>
        </p:blipFill>
        <p:spPr>
          <a:xfrm>
            <a:off x="592762" y="2424793"/>
            <a:ext cx="2444352" cy="248244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780A3A5-B308-3AE5-AFEA-98BC68AB49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28" t="4540" r="11664" b="10051"/>
          <a:stretch/>
        </p:blipFill>
        <p:spPr>
          <a:xfrm>
            <a:off x="3297906" y="2494634"/>
            <a:ext cx="2360906" cy="2412604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D5DA7551-AB82-AA36-C754-17EA95FF2B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33" t="4224" r="13175" b="18577"/>
          <a:stretch/>
        </p:blipFill>
        <p:spPr>
          <a:xfrm>
            <a:off x="8667585" y="2351314"/>
            <a:ext cx="2594033" cy="2555924"/>
          </a:xfrm>
          <a:prstGeom prst="rect">
            <a:avLst/>
          </a:prstGeom>
        </p:spPr>
      </p:pic>
      <p:pic>
        <p:nvPicPr>
          <p:cNvPr id="12" name="Tijdelijke aanduiding voor inhoud 11">
            <a:extLst>
              <a:ext uri="{FF2B5EF4-FFF2-40B4-BE49-F238E27FC236}">
                <a16:creationId xmlns:a16="http://schemas.microsoft.com/office/drawing/2014/main" id="{FADBD25B-D504-820C-2E99-58CB8A327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5447" t="4102" r="11237" b="12852"/>
          <a:stretch/>
        </p:blipFill>
        <p:spPr>
          <a:xfrm>
            <a:off x="5903240" y="2351314"/>
            <a:ext cx="2519917" cy="2555923"/>
          </a:xfrm>
        </p:spPr>
      </p:pic>
    </p:spTree>
    <p:extLst>
      <p:ext uri="{BB962C8B-B14F-4D97-AF65-F5344CB8AC3E}">
        <p14:creationId xmlns:p14="http://schemas.microsoft.com/office/powerpoint/2010/main" val="2658129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37AA7D-684F-2FBB-E4EB-E3ED25F91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6000" dirty="0"/>
              <a:t>Energie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3CF140-ED31-1665-1076-298E94665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16-1-2024</a:t>
            </a:fld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4B9B28-74B1-0E65-3546-9242BBA0A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11</a:t>
            </a:fld>
            <a:endParaRPr lang="nl-NL" noProof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E113C0F-5E2F-B7FB-5A9A-BFC1A87D1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635" y="1709738"/>
            <a:ext cx="5510057" cy="4103234"/>
          </a:xfrm>
          <a:prstGeom prst="rect">
            <a:avLst/>
          </a:pr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2F9279F-EB66-C2F3-3DD9-7A4D0E442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6208940" cy="4419599"/>
          </a:xfrm>
        </p:spPr>
        <p:txBody>
          <a:bodyPr/>
          <a:lstStyle/>
          <a:p>
            <a:r>
              <a:rPr lang="nl-NL" dirty="0"/>
              <a:t>Transitie van centraal naar optimaal</a:t>
            </a:r>
          </a:p>
          <a:p>
            <a:pPr lvl="1"/>
            <a:r>
              <a:rPr lang="nl-NL" dirty="0"/>
              <a:t>De schommelingen van de opbrengst van windmolens en zon is lastig te combineren met de traagheid van kern- en kolencentrales</a:t>
            </a:r>
          </a:p>
          <a:p>
            <a:pPr marL="432000" lvl="2" indent="0">
              <a:buNone/>
            </a:pPr>
            <a:r>
              <a:rPr lang="nl-NL" sz="1600" dirty="0"/>
              <a:t>Opstarttijd</a:t>
            </a:r>
            <a:r>
              <a:rPr lang="nl-NL" dirty="0"/>
              <a:t>:	</a:t>
            </a:r>
            <a:r>
              <a:rPr lang="nl-NL" sz="1600" i="1" dirty="0"/>
              <a:t>kerncentrale 50 uur</a:t>
            </a:r>
          </a:p>
          <a:p>
            <a:pPr lvl="3"/>
            <a:r>
              <a:rPr lang="nl-NL" sz="1600" i="1" dirty="0"/>
              <a:t>		</a:t>
            </a:r>
            <a:r>
              <a:rPr lang="nl-NL" sz="1600" b="0" i="1" dirty="0"/>
              <a:t>kolencentrale 5 uur</a:t>
            </a:r>
          </a:p>
          <a:p>
            <a:pPr lvl="3"/>
            <a:r>
              <a:rPr lang="nl-NL" sz="1600" b="0" i="1" dirty="0"/>
              <a:t>		gascentrales 20 minuten</a:t>
            </a:r>
          </a:p>
          <a:p>
            <a:pPr lvl="3"/>
            <a:endParaRPr lang="nl-NL" dirty="0"/>
          </a:p>
          <a:p>
            <a:pPr lvl="1"/>
            <a:r>
              <a:rPr lang="nl-NL" dirty="0"/>
              <a:t>Kern- en kolencentrales zijn ontworpen voor de basislast en </a:t>
            </a:r>
            <a:r>
              <a:rPr lang="nl-NL" dirty="0" err="1"/>
              <a:t>middenlast</a:t>
            </a:r>
            <a:r>
              <a:rPr lang="nl-NL" dirty="0"/>
              <a:t> (zij zijn berekend op zoveel mogelijk bedrijfsuren en niet op wisselende vraag)</a:t>
            </a:r>
          </a:p>
        </p:txBody>
      </p:sp>
    </p:spTree>
    <p:extLst>
      <p:ext uri="{BB962C8B-B14F-4D97-AF65-F5344CB8AC3E}">
        <p14:creationId xmlns:p14="http://schemas.microsoft.com/office/powerpoint/2010/main" val="3982714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214BB9-03B6-A6B6-2428-F07412672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16-1-2024</a:t>
            </a:fld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4E1F3E-5149-18AE-FFB3-B6CAD699A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12</a:t>
            </a:fld>
            <a:endParaRPr lang="nl-NL" noProof="0"/>
          </a:p>
        </p:txBody>
      </p:sp>
      <p:pic>
        <p:nvPicPr>
          <p:cNvPr id="7" name="Tijdelijke aanduiding voor inhoud 7">
            <a:extLst>
              <a:ext uri="{FF2B5EF4-FFF2-40B4-BE49-F238E27FC236}">
                <a16:creationId xmlns:a16="http://schemas.microsoft.com/office/drawing/2014/main" id="{19C9898C-72D3-8D2F-28AE-FF1087B6AD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60000">
            <a:off x="826249" y="229214"/>
            <a:ext cx="8930619" cy="6551355"/>
          </a:xfrm>
        </p:spPr>
      </p:pic>
    </p:spTree>
    <p:extLst>
      <p:ext uri="{BB962C8B-B14F-4D97-AF65-F5344CB8AC3E}">
        <p14:creationId xmlns:p14="http://schemas.microsoft.com/office/powerpoint/2010/main" val="3447915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7EB13B-5113-37BA-127E-21EF55E04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16-1-2024</a:t>
            </a:fld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80E9019-F053-19C8-6534-3113A5CAD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13</a:t>
            </a:fld>
            <a:endParaRPr lang="nl-NL" noProof="0"/>
          </a:p>
        </p:txBody>
      </p:sp>
      <p:pic>
        <p:nvPicPr>
          <p:cNvPr id="1026" name="Picture 2" descr="Smart Grid - The Electrical Grid of the Future">
            <a:extLst>
              <a:ext uri="{FF2B5EF4-FFF2-40B4-BE49-F238E27FC236}">
                <a16:creationId xmlns:a16="http://schemas.microsoft.com/office/drawing/2014/main" id="{2E00373C-6696-94E3-76F1-E0F86A11C8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55" y="70337"/>
            <a:ext cx="9601051" cy="64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789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7EB13B-5113-37BA-127E-21EF55E04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16-1-2024</a:t>
            </a:fld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80E9019-F053-19C8-6534-3113A5CAD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14</a:t>
            </a:fld>
            <a:endParaRPr lang="nl-NL" noProof="0"/>
          </a:p>
        </p:txBody>
      </p:sp>
      <p:pic>
        <p:nvPicPr>
          <p:cNvPr id="1028" name="Picture 4" descr="Grid Modernization">
            <a:extLst>
              <a:ext uri="{FF2B5EF4-FFF2-40B4-BE49-F238E27FC236}">
                <a16:creationId xmlns:a16="http://schemas.microsoft.com/office/drawing/2014/main" id="{7A791903-278D-7748-E898-1FAEA6922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20" y="242671"/>
            <a:ext cx="9285750" cy="619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391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E4B68F-7EDB-CD0E-C249-228CE4FA5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Maatregelen: Vraag beperken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449F3C5-B00A-6751-4647-ADFF25E0E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16-1-2024</a:t>
            </a:fld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9D327B-CC45-6F20-4214-9FF74FBD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15</a:t>
            </a:fld>
            <a:endParaRPr lang="nl-NL" noProof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5315D6F-47B0-F6FA-F9A4-32F792490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10" y="1766887"/>
            <a:ext cx="3559088" cy="155911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83E6519-9312-837D-E27B-F255588BC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497" y="2802496"/>
            <a:ext cx="3916295" cy="193697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35E67F6-966F-4684-0AE5-D83B021BD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5716" y="4113653"/>
            <a:ext cx="26289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49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DE2EB6-F612-2CAF-CFEA-C943E32FE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16-1-2024</a:t>
            </a:fld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1608A2-1A42-A31A-68E1-9D839E66A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16</a:t>
            </a:fld>
            <a:endParaRPr lang="nl-NL" noProof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A846978-2CCF-5424-F7AE-89CD64FCE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099" y="1245581"/>
            <a:ext cx="9359483" cy="5291274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F89222C9-AC06-5685-A39F-A49921CF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1671367" cy="1160403"/>
          </a:xfrm>
        </p:spPr>
        <p:txBody>
          <a:bodyPr/>
          <a:lstStyle/>
          <a:p>
            <a:r>
              <a:rPr lang="nl-NL" sz="3600" dirty="0"/>
              <a:t>Maatregelen: Duurzame energiebronnen</a:t>
            </a:r>
          </a:p>
        </p:txBody>
      </p:sp>
    </p:spTree>
    <p:extLst>
      <p:ext uri="{BB962C8B-B14F-4D97-AF65-F5344CB8AC3E}">
        <p14:creationId xmlns:p14="http://schemas.microsoft.com/office/powerpoint/2010/main" val="334777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B58C66-97E7-9FCB-F7DA-1A0233944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D6989F-F621-B1A9-1346-50E157E14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8985310" cy="4419599"/>
          </a:xfrm>
        </p:spPr>
        <p:txBody>
          <a:bodyPr/>
          <a:lstStyle/>
          <a:p>
            <a:pPr>
              <a:defRPr/>
            </a:pPr>
            <a:r>
              <a:rPr lang="nl-NL" b="1" dirty="0">
                <a:solidFill>
                  <a:srgbClr val="000644"/>
                </a:solidFill>
              </a:rPr>
              <a:t>Ga op zoek naar de actuele informatie over de wijzigingen in de landelijke afspraken over saldering van zonnestroom &amp; veranderingen die </a:t>
            </a:r>
            <a:r>
              <a:rPr lang="nl-NL" b="1">
                <a:solidFill>
                  <a:srgbClr val="000644"/>
                </a:solidFill>
              </a:rPr>
              <a:t>leveranciers doorvoeren. </a:t>
            </a:r>
            <a:endParaRPr lang="nl-NL" b="1" dirty="0">
              <a:solidFill>
                <a:srgbClr val="000644"/>
              </a:solidFill>
            </a:endParaRPr>
          </a:p>
          <a:p>
            <a:pPr>
              <a:defRPr/>
            </a:pPr>
            <a:endParaRPr lang="nl-NL" b="1" dirty="0">
              <a:solidFill>
                <a:srgbClr val="000644"/>
              </a:solidFill>
            </a:endParaRPr>
          </a:p>
          <a:p>
            <a:pPr>
              <a:defRPr/>
            </a:pPr>
            <a:r>
              <a:rPr lang="nl-NL" b="1" dirty="0">
                <a:solidFill>
                  <a:srgbClr val="000644"/>
                </a:solidFill>
              </a:rPr>
              <a:t>Wat is jou mening? Op basis daarvan gaan we met elkaar in discussie</a:t>
            </a:r>
            <a:endParaRPr kumimoji="0" lang="nl-NL" b="1" i="0" u="none" strike="noStrike" kern="1200" cap="none" spc="0" normalizeH="0" baseline="0" noProof="0" dirty="0">
              <a:ln>
                <a:noFill/>
              </a:ln>
              <a:solidFill>
                <a:srgbClr val="000644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1FEFE21-D0FA-2405-FC11-1FA55B92F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16-1-2024</a:t>
            </a:fld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32DCA5-1266-E735-4C59-C8076665A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17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74167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99222F3-43CF-DB09-1F08-58DF77B23E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2" t="756" r="2010" b="2039"/>
          <a:stretch/>
        </p:blipFill>
        <p:spPr>
          <a:xfrm>
            <a:off x="6504753" y="1256862"/>
            <a:ext cx="4594167" cy="43442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460C315-BFEB-4F63-BD0E-DC12825C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Klimaattrends en effecten op onze </a:t>
            </a:r>
            <a:r>
              <a:rPr lang="nl-NL">
                <a:solidFill>
                  <a:srgbClr val="FF0000"/>
                </a:solidFill>
              </a:rPr>
              <a:t>stad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F8AC45-877B-4C45-A730-F10A73EFB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/>
              <a:t>Trends:</a:t>
            </a:r>
          </a:p>
          <a:p>
            <a:r>
              <a:rPr lang="nl-NL"/>
              <a:t>Het wordt warmer;</a:t>
            </a:r>
          </a:p>
          <a:p>
            <a:r>
              <a:rPr lang="nl-NL"/>
              <a:t>Het wordt natter;</a:t>
            </a:r>
          </a:p>
          <a:p>
            <a:r>
              <a:rPr lang="nl-NL"/>
              <a:t>Het wordt droger;</a:t>
            </a:r>
          </a:p>
          <a:p>
            <a:r>
              <a:rPr lang="nl-NL"/>
              <a:t>De zeespiegel stijgt;</a:t>
            </a:r>
          </a:p>
          <a:p>
            <a:endParaRPr lang="nl-NL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3AC07C44-010A-7CAC-6D8E-1563CFC77EF4}"/>
              </a:ext>
            </a:extLst>
          </p:cNvPr>
          <p:cNvSpPr/>
          <p:nvPr/>
        </p:nvSpPr>
        <p:spPr>
          <a:xfrm>
            <a:off x="8801837" y="2220870"/>
            <a:ext cx="1203468" cy="120936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5F4723F0-6837-382E-E1B6-C6CFF695FFED}"/>
              </a:ext>
            </a:extLst>
          </p:cNvPr>
          <p:cNvSpPr/>
          <p:nvPr/>
        </p:nvSpPr>
        <p:spPr>
          <a:xfrm>
            <a:off x="7697675" y="2220870"/>
            <a:ext cx="1203468" cy="120936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C29412C9-A9EE-25F8-47A8-AAE21A2B545D}"/>
              </a:ext>
            </a:extLst>
          </p:cNvPr>
          <p:cNvSpPr/>
          <p:nvPr/>
        </p:nvSpPr>
        <p:spPr>
          <a:xfrm>
            <a:off x="7697675" y="3336685"/>
            <a:ext cx="1203468" cy="120936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954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810FDB-3D1A-4B26-8E7C-DEE69287F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Naar veerkrachtige steden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7DF01C-C5CA-3B90-26F9-8AE9BACFE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Om steden in de toekomst leefbaar te houden wordt gezocht naar vernieuwende manieren om steden veerkrachtiger te maken. </a:t>
            </a:r>
          </a:p>
          <a:p>
            <a:endParaRPr lang="nl-NL" dirty="0"/>
          </a:p>
          <a:p>
            <a:r>
              <a:rPr lang="nl-NL" dirty="0"/>
              <a:t>Integrale oplossingen het meest kansrijk: Groenblauwe netwerken</a:t>
            </a:r>
          </a:p>
          <a:p>
            <a:endParaRPr lang="nl-NL" dirty="0"/>
          </a:p>
          <a:p>
            <a:r>
              <a:rPr lang="nl-NL" dirty="0"/>
              <a:t>Met groenblauwe stedenbouw worden zeven thema’s aangepakt;</a:t>
            </a:r>
          </a:p>
          <a:p>
            <a:pPr marL="774900" lvl="2" indent="-342900">
              <a:buFont typeface="+mj-lt"/>
              <a:buAutoNum type="arabicPeriod"/>
            </a:pPr>
            <a:r>
              <a:rPr lang="nl-NL" dirty="0"/>
              <a:t>Klimaatadaptatie</a:t>
            </a:r>
          </a:p>
          <a:p>
            <a:pPr marL="774900" lvl="2" indent="-342900">
              <a:buFont typeface="+mj-lt"/>
              <a:buAutoNum type="arabicPeriod"/>
            </a:pPr>
            <a:r>
              <a:rPr lang="nl-NL" dirty="0"/>
              <a:t>Verzachten hittestress</a:t>
            </a:r>
          </a:p>
          <a:p>
            <a:pPr marL="774900" lvl="2" indent="-342900">
              <a:buFont typeface="+mj-lt"/>
              <a:buAutoNum type="arabicPeriod"/>
            </a:pPr>
            <a:r>
              <a:rPr lang="nl-NL" dirty="0"/>
              <a:t>Verbeteren biodiversiteit</a:t>
            </a:r>
          </a:p>
          <a:p>
            <a:pPr marL="774900" lvl="2" indent="-342900">
              <a:buFont typeface="+mj-lt"/>
              <a:buAutoNum type="arabicPeriod"/>
            </a:pPr>
            <a:r>
              <a:rPr lang="nl-NL" dirty="0"/>
              <a:t>Voedselproductie</a:t>
            </a:r>
          </a:p>
          <a:p>
            <a:pPr marL="774900" lvl="2" indent="-342900">
              <a:buFont typeface="+mj-lt"/>
              <a:buAutoNum type="arabicPeriod"/>
            </a:pPr>
            <a:r>
              <a:rPr lang="nl-NL" dirty="0"/>
              <a:t>Verbeteren luchtkwaliteit</a:t>
            </a:r>
          </a:p>
          <a:p>
            <a:pPr marL="774900" lvl="2" indent="-342900">
              <a:buFont typeface="+mj-lt"/>
              <a:buAutoNum type="arabicPeriod"/>
            </a:pPr>
            <a:r>
              <a:rPr lang="nl-NL" dirty="0"/>
              <a:t>Duurzame energieproductie</a:t>
            </a:r>
          </a:p>
          <a:p>
            <a:pPr marL="774900" lvl="2" indent="-342900">
              <a:buFont typeface="+mj-lt"/>
              <a:buAutoNum type="arabicPeriod"/>
            </a:pPr>
            <a:r>
              <a:rPr lang="nl-NL" dirty="0" err="1"/>
              <a:t>Leefkwaliteit</a:t>
            </a:r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B5988F-E548-3200-66BC-C424A405C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16-1-2024</a:t>
            </a:fld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35FAE3-2B77-01C8-0C33-475BCF5E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3</a:t>
            </a:fld>
            <a:endParaRPr lang="nl-NL" noProof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7E895EA-49F8-EC7F-26D7-22BA0031A5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2" t="756" r="2010" b="2039"/>
          <a:stretch/>
        </p:blipFill>
        <p:spPr>
          <a:xfrm>
            <a:off x="7842200" y="3291747"/>
            <a:ext cx="3000814" cy="2837590"/>
          </a:xfrm>
          <a:prstGeom prst="rect">
            <a:avLst/>
          </a:prstGeom>
        </p:spPr>
      </p:pic>
      <p:sp>
        <p:nvSpPr>
          <p:cNvPr id="10" name="Ovaal 9">
            <a:extLst>
              <a:ext uri="{FF2B5EF4-FFF2-40B4-BE49-F238E27FC236}">
                <a16:creationId xmlns:a16="http://schemas.microsoft.com/office/drawing/2014/main" id="{FFA226EA-FF30-E791-4BE0-E59DAFBA59CA}"/>
              </a:ext>
            </a:extLst>
          </p:cNvPr>
          <p:cNvSpPr/>
          <p:nvPr/>
        </p:nvSpPr>
        <p:spPr>
          <a:xfrm>
            <a:off x="8447876" y="3333135"/>
            <a:ext cx="637130" cy="63123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5875">
            <a:solidFill>
              <a:schemeClr val="accent6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10C6BA8A-172F-B1DD-8999-ECCF647DB874}"/>
              </a:ext>
            </a:extLst>
          </p:cNvPr>
          <p:cNvSpPr/>
          <p:nvPr/>
        </p:nvSpPr>
        <p:spPr>
          <a:xfrm>
            <a:off x="8016240" y="4582815"/>
            <a:ext cx="637130" cy="63123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5875">
            <a:solidFill>
              <a:schemeClr val="accent6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772FB8AB-A9AB-1575-F8E0-2C41344C8D68}"/>
              </a:ext>
            </a:extLst>
          </p:cNvPr>
          <p:cNvSpPr/>
          <p:nvPr/>
        </p:nvSpPr>
        <p:spPr>
          <a:xfrm>
            <a:off x="9696581" y="3332972"/>
            <a:ext cx="637130" cy="63123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5875">
            <a:solidFill>
              <a:schemeClr val="accent6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C167C4ED-F825-133E-18BC-B1AC62ABE57E}"/>
              </a:ext>
            </a:extLst>
          </p:cNvPr>
          <p:cNvSpPr/>
          <p:nvPr/>
        </p:nvSpPr>
        <p:spPr>
          <a:xfrm>
            <a:off x="9696581" y="5349731"/>
            <a:ext cx="637130" cy="63123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5875">
            <a:solidFill>
              <a:schemeClr val="accent6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2A8E368A-E59D-64FD-D94D-7CE058755A73}"/>
              </a:ext>
            </a:extLst>
          </p:cNvPr>
          <p:cNvSpPr/>
          <p:nvPr/>
        </p:nvSpPr>
        <p:spPr>
          <a:xfrm>
            <a:off x="9085006" y="5349731"/>
            <a:ext cx="637130" cy="63123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5875">
            <a:solidFill>
              <a:schemeClr val="accent6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B32F35EE-1FB6-D5E0-3146-5DF21C7482B2}"/>
              </a:ext>
            </a:extLst>
          </p:cNvPr>
          <p:cNvSpPr/>
          <p:nvPr/>
        </p:nvSpPr>
        <p:spPr>
          <a:xfrm>
            <a:off x="10075115" y="3964203"/>
            <a:ext cx="637130" cy="63123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5875">
            <a:solidFill>
              <a:schemeClr val="accent6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B4AE530D-FA3C-DF7A-319E-94E91D933131}"/>
              </a:ext>
            </a:extLst>
          </p:cNvPr>
          <p:cNvSpPr/>
          <p:nvPr/>
        </p:nvSpPr>
        <p:spPr>
          <a:xfrm>
            <a:off x="10075115" y="4592264"/>
            <a:ext cx="637130" cy="63123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15875">
            <a:solidFill>
              <a:schemeClr val="accent6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663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0A1154-0A67-9624-6BF8-9F7CF229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Groenblauwe netwerken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9160B5-05BC-951B-407C-77D378F0D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Invulling aan de hand van de volgende onderwerpen:</a:t>
            </a:r>
          </a:p>
          <a:p>
            <a:endParaRPr lang="nl-NL" dirty="0"/>
          </a:p>
          <a:p>
            <a:r>
              <a:rPr lang="nl-NL" dirty="0">
                <a:solidFill>
                  <a:schemeClr val="tx1">
                    <a:lumMod val="25000"/>
                    <a:lumOff val="75000"/>
                  </a:schemeClr>
                </a:solidFill>
              </a:rPr>
              <a:t>Wateropgave </a:t>
            </a:r>
          </a:p>
          <a:p>
            <a:r>
              <a:rPr lang="nl-NL" dirty="0">
                <a:solidFill>
                  <a:schemeClr val="tx1">
                    <a:lumMod val="25000"/>
                    <a:lumOff val="75000"/>
                  </a:schemeClr>
                </a:solidFill>
              </a:rPr>
              <a:t>Hitte</a:t>
            </a:r>
          </a:p>
          <a:p>
            <a:r>
              <a:rPr lang="nl-NL" dirty="0">
                <a:solidFill>
                  <a:schemeClr val="tx1">
                    <a:lumMod val="25000"/>
                    <a:lumOff val="75000"/>
                  </a:schemeClr>
                </a:solidFill>
              </a:rPr>
              <a:t>Biodiversiteit </a:t>
            </a:r>
          </a:p>
          <a:p>
            <a:r>
              <a:rPr lang="nl-NL" dirty="0">
                <a:solidFill>
                  <a:schemeClr val="tx1">
                    <a:lumMod val="25000"/>
                    <a:lumOff val="75000"/>
                  </a:schemeClr>
                </a:solidFill>
              </a:rPr>
              <a:t>Stadslandbouw</a:t>
            </a:r>
          </a:p>
          <a:p>
            <a:r>
              <a:rPr lang="nl-NL" dirty="0"/>
              <a:t>Luchtkwaliteit</a:t>
            </a:r>
          </a:p>
          <a:p>
            <a:r>
              <a:rPr lang="nl-NL" dirty="0"/>
              <a:t>Energie</a:t>
            </a:r>
          </a:p>
          <a:p>
            <a:r>
              <a:rPr lang="nl-NL" dirty="0">
                <a:solidFill>
                  <a:schemeClr val="tx1">
                    <a:lumMod val="25000"/>
                    <a:lumOff val="75000"/>
                  </a:schemeClr>
                </a:solidFill>
              </a:rPr>
              <a:t>Sociaal-maatschappelijke en economische waarde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89649B-7507-BD9D-76A9-6793CCE83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16-1-2024</a:t>
            </a:fld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FC91F9-F28A-8688-43B2-7DCBFFD67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4</a:t>
            </a:fld>
            <a:endParaRPr lang="nl-NL" noProof="0"/>
          </a:p>
        </p:txBody>
      </p:sp>
      <p:pic>
        <p:nvPicPr>
          <p:cNvPr id="1026" name="Picture 2" descr="Opleiding Luchtverontreiniging, luchtkwaliteit en depositie | PAOTM">
            <a:extLst>
              <a:ext uri="{FF2B5EF4-FFF2-40B4-BE49-F238E27FC236}">
                <a16:creationId xmlns:a16="http://schemas.microsoft.com/office/drawing/2014/main" id="{4DCD63E9-E9D5-9CCD-E993-F481728FF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496" y="3037208"/>
            <a:ext cx="3190046" cy="319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714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B00E23-C109-02BF-7C57-E24AB3490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6000" dirty="0"/>
              <a:t>Luchtkwaliteit</a:t>
            </a:r>
            <a:endParaRPr lang="nl-NL" sz="48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5AD735-4351-0ABD-C21C-69D53AF9B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16-1-2024</a:t>
            </a:fld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71D067-5E48-7C1B-3414-1170AF340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5</a:t>
            </a:fld>
            <a:endParaRPr lang="nl-NL" noProof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93DA6DC-735C-96C5-0AF7-A97A311E2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60000">
            <a:off x="6304799" y="3681440"/>
            <a:ext cx="2822400" cy="3100160"/>
          </a:xfrm>
          <a:prstGeom prst="rect">
            <a:avLst/>
          </a:prstGeo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92CD40ED-73E3-FCF8-3927-01159B19E12B}"/>
              </a:ext>
            </a:extLst>
          </p:cNvPr>
          <p:cNvGrpSpPr/>
          <p:nvPr/>
        </p:nvGrpSpPr>
        <p:grpSpPr>
          <a:xfrm>
            <a:off x="763361" y="3338540"/>
            <a:ext cx="4117187" cy="3094630"/>
            <a:chOff x="763361" y="3338540"/>
            <a:chExt cx="4117187" cy="3094630"/>
          </a:xfrm>
        </p:grpSpPr>
        <p:pic>
          <p:nvPicPr>
            <p:cNvPr id="8" name="Tijdelijke aanduiding voor inhoud 7">
              <a:extLst>
                <a:ext uri="{FF2B5EF4-FFF2-40B4-BE49-F238E27FC236}">
                  <a16:creationId xmlns:a16="http://schemas.microsoft.com/office/drawing/2014/main" id="{A4B01BD6-36EC-8C84-92BA-4F54BC667BB5}"/>
                </a:ext>
              </a:extLst>
            </p:cNvPr>
            <p:cNvPicPr>
              <a:picLocks noGrp="1" noChangeAspect="1"/>
            </p:cNvPicPr>
            <p:nvPr>
              <p:ph idx="1"/>
            </p:nvPr>
          </p:nvPicPr>
          <p:blipFill>
            <a:blip r:embed="rId3"/>
            <a:stretch>
              <a:fillRect/>
            </a:stretch>
          </p:blipFill>
          <p:spPr>
            <a:xfrm>
              <a:off x="763361" y="3575957"/>
              <a:ext cx="4117187" cy="2857213"/>
            </a:xfrm>
          </p:spPr>
        </p:pic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8638E094-FD39-8CF7-A371-BE9A326501E9}"/>
                </a:ext>
              </a:extLst>
            </p:cNvPr>
            <p:cNvSpPr>
              <a:spLocks/>
            </p:cNvSpPr>
            <p:nvPr/>
          </p:nvSpPr>
          <p:spPr>
            <a:xfrm>
              <a:off x="3200399" y="3338540"/>
              <a:ext cx="742950" cy="5715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D16F954C-0EED-F8F9-C540-2B6BCAA7F3F4}"/>
              </a:ext>
            </a:extLst>
          </p:cNvPr>
          <p:cNvSpPr txBox="1">
            <a:spLocks/>
          </p:cNvSpPr>
          <p:nvPr/>
        </p:nvSpPr>
        <p:spPr>
          <a:xfrm>
            <a:off x="371475" y="1709739"/>
            <a:ext cx="11449050" cy="17333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Verontreiniging van de stedelijke lucht:</a:t>
            </a:r>
          </a:p>
          <a:p>
            <a:pPr lvl="1"/>
            <a:r>
              <a:rPr lang="nl-NL" dirty="0"/>
              <a:t>Fijnstof</a:t>
            </a:r>
          </a:p>
          <a:p>
            <a:pPr lvl="1"/>
            <a:r>
              <a:rPr lang="nl-NL" dirty="0"/>
              <a:t>Stikstofoxiden</a:t>
            </a:r>
          </a:p>
          <a:p>
            <a:pPr lvl="1"/>
            <a:r>
              <a:rPr lang="nl-NL" dirty="0"/>
              <a:t>Organische stoffen</a:t>
            </a:r>
          </a:p>
          <a:p>
            <a:pPr lvl="1"/>
            <a:r>
              <a:rPr lang="nl-NL" dirty="0"/>
              <a:t>Luchtkwaliteit in stad is lager dan gemiddelde luchtkwaliteit in Nederland</a:t>
            </a:r>
          </a:p>
          <a:p>
            <a:endParaRPr lang="nl-NL" dirty="0"/>
          </a:p>
          <a:p>
            <a:endParaRPr lang="nl-NL" dirty="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153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59E90A-352C-6A44-8833-7FF166F83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Smogvorming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A229F79D-0AAB-DA37-2C54-56519555BE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6762" y="1780936"/>
            <a:ext cx="6861114" cy="4135841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0EE81E-AA55-F944-2E28-0D73BD662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16-1-2024</a:t>
            </a:fld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DB4C22-FBF2-567D-C456-1F7D0F673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6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591745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8D717A-3FDE-D772-441E-6DF7DDEC6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Groenstructuren en schone lucht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20115A87-CD92-D529-0A2A-31BD27B09F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60000">
            <a:off x="8870435" y="1778673"/>
            <a:ext cx="2508169" cy="4419600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FE5B80-BFAC-02CB-6D02-F6EBCF693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16-1-2024</a:t>
            </a:fld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CBEB622-E63C-1564-E40F-48D34C6D8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7</a:t>
            </a:fld>
            <a:endParaRPr lang="nl-NL" noProof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A9D1B5C-1135-C429-D449-F88D8BA83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">
            <a:off x="796042" y="3131064"/>
            <a:ext cx="6629400" cy="2466975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2DE9E8-E919-B100-FAA9-0DCA86A6C2CF}"/>
              </a:ext>
            </a:extLst>
          </p:cNvPr>
          <p:cNvSpPr txBox="1">
            <a:spLocks/>
          </p:cNvSpPr>
          <p:nvPr/>
        </p:nvSpPr>
        <p:spPr>
          <a:xfrm>
            <a:off x="371475" y="1709738"/>
            <a:ext cx="8290832" cy="44195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Planten leggen fijnstof vast en binden stokstofoxiden </a:t>
            </a:r>
          </a:p>
          <a:p>
            <a:pPr lvl="1"/>
            <a:r>
              <a:rPr lang="nl-NL" dirty="0"/>
              <a:t>Een volwassen stadsboom kan jaarlijks 1,5 kilo fijnstof binden</a:t>
            </a:r>
          </a:p>
          <a:p>
            <a:pPr lvl="1"/>
            <a:r>
              <a:rPr lang="nl-NL" dirty="0"/>
              <a:t>Groenstructuur kunnen menging verontreinigde lucht en schonere lucht belemmeren óf mogelijk maken</a:t>
            </a:r>
          </a:p>
          <a:p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5006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336B8F-8B12-9350-D858-9A3CDAF6F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8DDD7D-4210-8E3D-C04B-413731079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16-1-2024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F93D8D-BF70-6DFB-CBE9-9D658DE8A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2BDA4F-95FD-3553-6D9B-208B5F237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8</a:t>
            </a:fld>
            <a:endParaRPr lang="nl-NL" noProof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4B9D1A54-A0DF-F13B-3E16-2DAC6390DD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9773" y="1709738"/>
            <a:ext cx="4947095" cy="243681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0E212E2-169F-54B1-1DFC-F1B0DD028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750" y="4146550"/>
            <a:ext cx="6682475" cy="194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74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1D0C69-F43A-7025-7EBA-26D2DF38B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Maatregelen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66CA73FA-6010-2A77-CE1A-2DB4BA885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60000">
            <a:off x="5139741" y="1457266"/>
            <a:ext cx="5808566" cy="4844933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83FA51-3FB0-4127-9A9D-DAF03205B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16-1-2024</a:t>
            </a:fld>
            <a:endParaRPr lang="nl-NL" noProof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B4A37F-D1A3-E10D-34B0-5F2DC85AB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9</a:t>
            </a:fld>
            <a:endParaRPr lang="nl-NL" noProof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C2F143-82FB-7B5F-A7D0-905E812E8C47}"/>
              </a:ext>
            </a:extLst>
          </p:cNvPr>
          <p:cNvSpPr txBox="1">
            <a:spLocks/>
          </p:cNvSpPr>
          <p:nvPr/>
        </p:nvSpPr>
        <p:spPr>
          <a:xfrm>
            <a:off x="371475" y="1709738"/>
            <a:ext cx="5054016" cy="44195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Stadsventilatie</a:t>
            </a:r>
          </a:p>
          <a:p>
            <a:r>
              <a:rPr lang="nl-NL" dirty="0"/>
              <a:t>Draagt ook bij aan reductie hitte én</a:t>
            </a:r>
          </a:p>
          <a:p>
            <a:r>
              <a:rPr lang="nl-NL" dirty="0"/>
              <a:t>Bevordering biodiversiteit!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24CD542-A5EE-F012-7306-EFB12121D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77" y="4016827"/>
            <a:ext cx="4734090" cy="195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92553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727D3906D7945984BB753BA79C6C7" ma:contentTypeVersion="14" ma:contentTypeDescription="Een nieuw document maken." ma:contentTypeScope="" ma:versionID="13d1bd52d37d52e88f4cc3000598c755">
  <xsd:schema xmlns:xsd="http://www.w3.org/2001/XMLSchema" xmlns:xs="http://www.w3.org/2001/XMLSchema" xmlns:p="http://schemas.microsoft.com/office/2006/metadata/properties" xmlns:ns2="c67c63a5-6c7f-42bb-9d17-0feff5816463" xmlns:ns3="c20cf8ba-b598-4d03-85bf-01d90a2844ae" targetNamespace="http://schemas.microsoft.com/office/2006/metadata/properties" ma:root="true" ma:fieldsID="cdbfa91b97b664da8bfb3c5d7ea455d6" ns2:_="" ns3:_="">
    <xsd:import namespace="c67c63a5-6c7f-42bb-9d17-0feff5816463"/>
    <xsd:import namespace="c20cf8ba-b598-4d03-85bf-01d90a2844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63a5-6c7f-42bb-9d17-0feff5816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cf8ba-b598-4d03-85bf-01d90a2844a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46b252f-af12-4d5a-a498-f152b1d5d221}" ma:internalName="TaxCatchAll" ma:showField="CatchAllData" ma:web="c20cf8ba-b598-4d03-85bf-01d90a284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7c63a5-6c7f-42bb-9d17-0feff5816463">
      <Terms xmlns="http://schemas.microsoft.com/office/infopath/2007/PartnerControls"/>
    </lcf76f155ced4ddcb4097134ff3c332f>
    <TaxCatchAll xmlns="c20cf8ba-b598-4d03-85bf-01d90a2844ae" xsi:nil="true"/>
    <MediaLengthInSeconds xmlns="c67c63a5-6c7f-42bb-9d17-0feff5816463" xsi:nil="true"/>
  </documentManagement>
</p:properties>
</file>

<file path=customXml/itemProps1.xml><?xml version="1.0" encoding="utf-8"?>
<ds:datastoreItem xmlns:ds="http://schemas.openxmlformats.org/officeDocument/2006/customXml" ds:itemID="{361B2D58-936F-4BD2-8FE1-199ADA5CFC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C11C10-E993-4D2C-88C5-FF95B42401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63a5-6c7f-42bb-9d17-0feff5816463"/>
    <ds:schemaRef ds:uri="c20cf8ba-b598-4d03-85bf-01d90a2844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3B809E-9840-4F61-A777-0ECC9F692F13}">
  <ds:schemaRefs>
    <ds:schemaRef ds:uri="2c4f0c93-2979-4f27-aab2-70de95932352"/>
    <ds:schemaRef ds:uri="c6f82ce1-f6df-49a5-8b49-cf8409a27aa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c67c63a5-6c7f-42bb-9d17-0feff5816463"/>
    <ds:schemaRef ds:uri="c20cf8ba-b598-4d03-85bf-01d90a2844a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291</TotalTime>
  <Words>335</Words>
  <Application>Microsoft Office PowerPoint</Application>
  <PresentationFormat>Breedbeeld</PresentationFormat>
  <Paragraphs>99</Paragraphs>
  <Slides>17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Calibri</vt:lpstr>
      <vt:lpstr>Yuverta</vt:lpstr>
      <vt:lpstr>Naar veerkrachtige steden </vt:lpstr>
      <vt:lpstr>Klimaattrends en effecten op onze stad</vt:lpstr>
      <vt:lpstr>Naar veerkrachtige steden</vt:lpstr>
      <vt:lpstr>Groenblauwe netwerken</vt:lpstr>
      <vt:lpstr>Luchtkwaliteit</vt:lpstr>
      <vt:lpstr>Smogvorming</vt:lpstr>
      <vt:lpstr>Groenstructuren en schone lucht</vt:lpstr>
      <vt:lpstr>PowerPoint-presentatie</vt:lpstr>
      <vt:lpstr>Maatregelen</vt:lpstr>
      <vt:lpstr>Maatregelen</vt:lpstr>
      <vt:lpstr>Energie</vt:lpstr>
      <vt:lpstr>PowerPoint-presentatie</vt:lpstr>
      <vt:lpstr>PowerPoint-presentatie</vt:lpstr>
      <vt:lpstr>PowerPoint-presentatie</vt:lpstr>
      <vt:lpstr>Maatregelen: Vraag beperken</vt:lpstr>
      <vt:lpstr>Maatregelen: Duurzame energiebronnen</vt:lpstr>
      <vt:lpstr>Opdracht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dc:description>Template by HQ Solutions</dc:description>
  <cp:lastModifiedBy>Stijn Weijermars</cp:lastModifiedBy>
  <cp:revision>4</cp:revision>
  <dcterms:created xsi:type="dcterms:W3CDTF">2021-03-01T11:59:21Z</dcterms:created>
  <dcterms:modified xsi:type="dcterms:W3CDTF">2024-01-16T09:30:07Z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0x0101002F9727D3906D7945984BB753BA79C6C7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